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2" r:id="rId7"/>
    <p:sldId id="261" r:id="rId8"/>
    <p:sldId id="263" r:id="rId9"/>
    <p:sldId id="264" r:id="rId10"/>
    <p:sldId id="267" r:id="rId11"/>
    <p:sldId id="265" r:id="rId12"/>
    <p:sldId id="266" r:id="rId13"/>
    <p:sldId id="273" r:id="rId14"/>
    <p:sldId id="268" r:id="rId15"/>
    <p:sldId id="270" r:id="rId16"/>
    <p:sldId id="269" r:id="rId17"/>
    <p:sldId id="272" r:id="rId18"/>
    <p:sldId id="271" r:id="rId19"/>
    <p:sldId id="275" r:id="rId20"/>
    <p:sldId id="274"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050DBFAD-F0EB-4961-8F6D-C0434E867DA8}"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050DBFAD-F0EB-4961-8F6D-C0434E867DA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B5104487-B3F5-40F9-96B7-1E7A8A729A58}" type="datetimeFigureOut">
              <a:rPr lang="pl-PL" smtClean="0"/>
              <a:pPr/>
              <a:t>2010-04-19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0DBFAD-F0EB-4961-8F6D-C0434E867DA8}"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5104487-B3F5-40F9-96B7-1E7A8A729A58}" type="datetimeFigureOut">
              <a:rPr lang="pl-PL" smtClean="0"/>
              <a:pPr/>
              <a:t>2010-04-19</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50DBFAD-F0EB-4961-8F6D-C0434E867DA8}"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22030" y="2000240"/>
            <a:ext cx="8229600" cy="2571768"/>
          </a:xfrm>
        </p:spPr>
        <p:txBody>
          <a:bodyPr>
            <a:noAutofit/>
          </a:bodyPr>
          <a:lstStyle/>
          <a:p>
            <a:r>
              <a:rPr lang="pl-PL" sz="7200" u="sng" dirty="0" smtClean="0">
                <a:latin typeface="High Tower Text" pitchFamily="18" charset="0"/>
              </a:rPr>
              <a:t>KAPLICZKI ZIEMI</a:t>
            </a:r>
            <a:br>
              <a:rPr lang="pl-PL" sz="7200" u="sng" dirty="0" smtClean="0">
                <a:latin typeface="High Tower Text" pitchFamily="18" charset="0"/>
              </a:rPr>
            </a:br>
            <a:r>
              <a:rPr lang="pl-PL" sz="7200" u="sng" dirty="0" smtClean="0">
                <a:latin typeface="High Tower Text" pitchFamily="18" charset="0"/>
              </a:rPr>
              <a:t>PRUDNICKIEJ</a:t>
            </a:r>
            <a:endParaRPr lang="pl-PL" sz="7200" u="sng" dirty="0">
              <a:latin typeface="High Tower Text" pitchFamily="18" charset="0"/>
            </a:endParaRPr>
          </a:p>
        </p:txBody>
      </p:sp>
      <p:pic>
        <p:nvPicPr>
          <p:cNvPr id="6" name="Obraz 5" descr="logoNTUE2.jpg"/>
          <p:cNvPicPr>
            <a:picLocks noChangeAspect="1"/>
          </p:cNvPicPr>
          <p:nvPr/>
        </p:nvPicPr>
        <p:blipFill>
          <a:blip r:embed="rId2" cstate="print"/>
          <a:stretch>
            <a:fillRect/>
          </a:stretch>
        </p:blipFill>
        <p:spPr>
          <a:xfrm>
            <a:off x="3143240" y="857232"/>
            <a:ext cx="2928958" cy="825786"/>
          </a:xfrm>
          <a:prstGeom prst="rect">
            <a:avLst/>
          </a:prstGeom>
        </p:spPr>
      </p:pic>
      <p:pic>
        <p:nvPicPr>
          <p:cNvPr id="7" name="Obraz 6" descr="herb194.jpg"/>
          <p:cNvPicPr>
            <a:picLocks noChangeAspect="1"/>
          </p:cNvPicPr>
          <p:nvPr/>
        </p:nvPicPr>
        <p:blipFill>
          <a:blip r:embed="rId3" cstate="print"/>
          <a:stretch>
            <a:fillRect/>
          </a:stretch>
        </p:blipFill>
        <p:spPr>
          <a:xfrm>
            <a:off x="7000892" y="357166"/>
            <a:ext cx="1333500" cy="1933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Obraz 7" descr="kapliczka_15.jpg"/>
          <p:cNvPicPr>
            <a:picLocks noChangeAspect="1"/>
          </p:cNvPicPr>
          <p:nvPr/>
        </p:nvPicPr>
        <p:blipFill>
          <a:blip r:embed="rId4" cstate="print"/>
          <a:stretch>
            <a:fillRect/>
          </a:stretch>
        </p:blipFill>
        <p:spPr>
          <a:xfrm>
            <a:off x="857224" y="357166"/>
            <a:ext cx="1357322" cy="1900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High Tower Text" pitchFamily="18" charset="0"/>
              </a:rPr>
              <a:t>KAPLICA PRZY UL. KOLEJOWEJ            U ZBIEGU Z UL. NYSKĄ</a:t>
            </a:r>
            <a:endParaRPr lang="pl-PL" dirty="0">
              <a:latin typeface="High Tower Text" pitchFamily="18" charset="0"/>
            </a:endParaRPr>
          </a:p>
        </p:txBody>
      </p:sp>
      <p:sp>
        <p:nvSpPr>
          <p:cNvPr id="3" name="Symbol zastępczy zawartości 2"/>
          <p:cNvSpPr>
            <a:spLocks noGrp="1"/>
          </p:cNvSpPr>
          <p:nvPr>
            <p:ph sz="half" idx="1"/>
          </p:nvPr>
        </p:nvSpPr>
        <p:spPr/>
        <p:txBody>
          <a:bodyPr>
            <a:normAutofit fontScale="92500"/>
          </a:bodyPr>
          <a:lstStyle/>
          <a:p>
            <a:pPr marL="0" indent="0" algn="ctr">
              <a:buNone/>
            </a:pPr>
            <a:r>
              <a:rPr lang="pl-PL" dirty="0" smtClean="0">
                <a:effectLst>
                  <a:outerShdw blurRad="38100" dist="38100" dir="2700000" algn="tl">
                    <a:srgbClr val="000000">
                      <a:alpha val="43137"/>
                    </a:srgbClr>
                  </a:outerShdw>
                </a:effectLst>
                <a:latin typeface="High Tower Text" pitchFamily="18" charset="0"/>
              </a:rPr>
              <a:t>Kapliczka ta znajduje się przed wiaduktem kolejowym. Została zbudowana w roku 1799, jest ona murowana                   z cegły. Obecnie w niej odbywają się nabożeństwa majowe. Elewacja jest flankowana dwoma pilastrami, szczyt trójkątny, dach siodłowy kryty dachówką. Latem 2004 </a:t>
            </a:r>
            <a:r>
              <a:rPr lang="pl-PL" dirty="0" err="1" smtClean="0">
                <a:effectLst>
                  <a:outerShdw blurRad="38100" dist="38100" dir="2700000" algn="tl">
                    <a:srgbClr val="000000">
                      <a:alpha val="43137"/>
                    </a:srgbClr>
                  </a:outerShdw>
                </a:effectLst>
                <a:latin typeface="High Tower Text" pitchFamily="18" charset="0"/>
              </a:rPr>
              <a:t>r</a:t>
            </a:r>
            <a:r>
              <a:rPr lang="pl-PL" dirty="0" smtClean="0">
                <a:effectLst>
                  <a:outerShdw blurRad="38100" dist="38100" dir="2700000" algn="tl">
                    <a:srgbClr val="000000">
                      <a:alpha val="43137"/>
                    </a:srgbClr>
                  </a:outerShdw>
                </a:effectLst>
                <a:latin typeface="High Tower Text" pitchFamily="18" charset="0"/>
              </a:rPr>
              <a:t> kaplica została odnowiona.</a:t>
            </a:r>
            <a:endParaRPr lang="pl-PL" dirty="0">
              <a:effectLst>
                <a:outerShdw blurRad="38100" dist="38100" dir="2700000" algn="tl">
                  <a:srgbClr val="000000">
                    <a:alpha val="43137"/>
                  </a:srgbClr>
                </a:outerShdw>
              </a:effectLst>
              <a:latin typeface="High Tower Text" pitchFamily="18" charset="0"/>
            </a:endParaRPr>
          </a:p>
        </p:txBody>
      </p:sp>
      <p:pic>
        <p:nvPicPr>
          <p:cNvPr id="5" name="Symbol zastępczy zawartości 4" descr="Zdjęcie212.jpg"/>
          <p:cNvPicPr>
            <a:picLocks noGrp="1" noChangeAspect="1"/>
          </p:cNvPicPr>
          <p:nvPr>
            <p:ph sz="half" idx="2"/>
          </p:nvPr>
        </p:nvPicPr>
        <p:blipFill>
          <a:blip r:embed="rId2" cstate="print"/>
          <a:stretch>
            <a:fillRect/>
          </a:stretch>
        </p:blipFill>
        <p:spPr>
          <a:xfrm>
            <a:off x="5018882" y="1600200"/>
            <a:ext cx="3297235"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High Tower Text" pitchFamily="18" charset="0"/>
              </a:rPr>
              <a:t>KAPLICA PRZY UL. NYSKIEJ</a:t>
            </a:r>
            <a:endParaRPr lang="pl-PL" dirty="0">
              <a:latin typeface="High Tower Text" pitchFamily="18" charset="0"/>
            </a:endParaRPr>
          </a:p>
        </p:txBody>
      </p:sp>
      <p:sp>
        <p:nvSpPr>
          <p:cNvPr id="3" name="Symbol zastępczy zawartości 2"/>
          <p:cNvSpPr>
            <a:spLocks noGrp="1"/>
          </p:cNvSpPr>
          <p:nvPr>
            <p:ph sz="half" idx="1"/>
          </p:nvPr>
        </p:nvSpPr>
        <p:spPr/>
        <p:txBody>
          <a:bodyPr>
            <a:normAutofit fontScale="92500" lnSpcReduction="20000"/>
          </a:bodyPr>
          <a:lstStyle/>
          <a:p>
            <a:pPr marL="0" indent="0" algn="ctr">
              <a:buNone/>
            </a:pPr>
            <a:r>
              <a:rPr lang="pl-PL" dirty="0" smtClean="0">
                <a:effectLst>
                  <a:outerShdw blurRad="38100" dist="38100" dir="2700000" algn="tl">
                    <a:srgbClr val="000000">
                      <a:alpha val="43137"/>
                    </a:srgbClr>
                  </a:outerShdw>
                </a:effectLst>
                <a:latin typeface="High Tower Text" pitchFamily="18" charset="0"/>
              </a:rPr>
              <a:t>Kapliczki tej już nie ma . Znajdowała się ona przy skrzyżowaniu ul. Piastowskiej z ul. Nyską, na skraju obecnego Placu Wolności. Przylegała do budynku , który spłonął latem 1960 r. Przy kapliczce zatrzymywali się na modlitwę skazańcy prowadzeni na miejsce kaźni na Górze Szubienicznej położonej na północny-wschód od kapliczki. Kaplica istniała już prawdopodobnie                               w średniowieczu. </a:t>
            </a:r>
            <a:endParaRPr lang="pl-PL" dirty="0">
              <a:effectLst>
                <a:outerShdw blurRad="38100" dist="38100" dir="2700000" algn="tl">
                  <a:srgbClr val="000000">
                    <a:alpha val="43137"/>
                  </a:srgbClr>
                </a:outerShdw>
              </a:effectLst>
              <a:latin typeface="High Tower Text" pitchFamily="18" charset="0"/>
            </a:endParaRPr>
          </a:p>
        </p:txBody>
      </p:sp>
      <p:pic>
        <p:nvPicPr>
          <p:cNvPr id="5" name="Symbol zastępczy zawartości 4" descr="scan0004.jpg"/>
          <p:cNvPicPr>
            <a:picLocks noGrp="1" noChangeAspect="1"/>
          </p:cNvPicPr>
          <p:nvPr>
            <p:ph sz="half" idx="2"/>
          </p:nvPr>
        </p:nvPicPr>
        <p:blipFill>
          <a:blip r:embed="rId2" cstate="print"/>
          <a:stretch>
            <a:fillRect/>
          </a:stretch>
        </p:blipFill>
        <p:spPr>
          <a:xfrm>
            <a:off x="4572000" y="2214554"/>
            <a:ext cx="4201260" cy="29247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KAPLICZKA PRZY                                UL. GIMNAZJALNEJ</a:t>
            </a:r>
            <a:endParaRPr lang="pl-PL" dirty="0"/>
          </a:p>
        </p:txBody>
      </p:sp>
      <p:sp>
        <p:nvSpPr>
          <p:cNvPr id="3" name="Symbol zastępczy zawartości 2"/>
          <p:cNvSpPr>
            <a:spLocks noGrp="1"/>
          </p:cNvSpPr>
          <p:nvPr>
            <p:ph sz="half" idx="1"/>
          </p:nvPr>
        </p:nvSpPr>
        <p:spPr>
          <a:xfrm>
            <a:off x="457200" y="1785926"/>
            <a:ext cx="4038600" cy="4340237"/>
          </a:xfrm>
        </p:spPr>
        <p:txBody>
          <a:bodyPr/>
          <a:lstStyle/>
          <a:p>
            <a:pPr marL="182563" indent="-46038" algn="ctr">
              <a:buNone/>
            </a:pPr>
            <a:r>
              <a:rPr lang="pl-PL" dirty="0" smtClean="0">
                <a:effectLst>
                  <a:outerShdw blurRad="38100" dist="38100" dir="2700000" algn="tl">
                    <a:srgbClr val="000000">
                      <a:alpha val="43137"/>
                    </a:srgbClr>
                  </a:outerShdw>
                </a:effectLst>
                <a:latin typeface="High Tower Text" pitchFamily="18" charset="0"/>
              </a:rPr>
              <a:t>W momencie wybudowania była to swego rodzaju „stacja meteorologiczna” wskazująca pogodę. Później elementy urządzeń technicznych zastąpiono figurą Serca Jezusa</a:t>
            </a:r>
            <a:endParaRPr lang="pl-PL" dirty="0">
              <a:effectLst>
                <a:outerShdw blurRad="38100" dist="38100" dir="2700000" algn="tl">
                  <a:srgbClr val="000000">
                    <a:alpha val="43137"/>
                  </a:srgbClr>
                </a:outerShdw>
              </a:effectLst>
              <a:latin typeface="High Tower Text" pitchFamily="18" charset="0"/>
            </a:endParaRPr>
          </a:p>
        </p:txBody>
      </p:sp>
      <p:pic>
        <p:nvPicPr>
          <p:cNvPr id="5" name="Symbol zastępczy zawartości 4" descr="Zdjęcie213.jpg"/>
          <p:cNvPicPr>
            <a:picLocks noGrp="1" noChangeAspect="1"/>
          </p:cNvPicPr>
          <p:nvPr>
            <p:ph sz="half" idx="2"/>
          </p:nvPr>
        </p:nvPicPr>
        <p:blipFill>
          <a:blip r:embed="rId2" cstate="print"/>
          <a:stretch>
            <a:fillRect/>
          </a:stretch>
        </p:blipFill>
        <p:spPr>
          <a:xfrm>
            <a:off x="5857884" y="1928802"/>
            <a:ext cx="2214578" cy="39758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001156" cy="1143000"/>
          </a:xfrm>
        </p:spPr>
        <p:txBody>
          <a:bodyPr>
            <a:noAutofit/>
          </a:bodyPr>
          <a:lstStyle/>
          <a:p>
            <a:r>
              <a:rPr lang="pl-PL" sz="4000" dirty="0" smtClean="0">
                <a:latin typeface="High Tower Text" pitchFamily="18" charset="0"/>
              </a:rPr>
              <a:t>KAPLICA MODLITWY                                W OGRÓJCU</a:t>
            </a:r>
            <a:endParaRPr lang="pl-PL" sz="4000" dirty="0"/>
          </a:p>
        </p:txBody>
      </p:sp>
      <p:pic>
        <p:nvPicPr>
          <p:cNvPr id="4" name="Symbol zastępczy zawartości 3" descr="scan0001.jpg"/>
          <p:cNvPicPr>
            <a:picLocks noGrp="1" noChangeAspect="1"/>
          </p:cNvPicPr>
          <p:nvPr>
            <p:ph idx="1"/>
          </p:nvPr>
        </p:nvPicPr>
        <p:blipFill>
          <a:blip r:embed="rId2" cstate="print"/>
          <a:stretch>
            <a:fillRect/>
          </a:stretch>
        </p:blipFill>
        <p:spPr>
          <a:xfrm>
            <a:off x="1857356" y="1643050"/>
            <a:ext cx="5260305" cy="4708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High Tower Text" pitchFamily="18" charset="0"/>
              </a:rPr>
              <a:t>KAPLICA MODLITWY                                W OGRÓJCU</a:t>
            </a:r>
            <a:endParaRPr lang="pl-PL" dirty="0">
              <a:latin typeface="High Tower Text" pitchFamily="18" charset="0"/>
            </a:endParaRPr>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pl-PL" dirty="0" smtClean="0"/>
              <a:t> </a:t>
            </a:r>
            <a:r>
              <a:rPr lang="pl-PL" dirty="0" smtClean="0">
                <a:effectLst>
                  <a:outerShdw blurRad="38100" dist="38100" dir="2700000" algn="tl">
                    <a:srgbClr val="000000">
                      <a:alpha val="43137"/>
                    </a:srgbClr>
                  </a:outerShdw>
                </a:effectLst>
                <a:latin typeface="High Tower Text" pitchFamily="18" charset="0"/>
              </a:rPr>
              <a:t>Najciekawszy obiekt małej architektury sakralnej miasta. Nie wiadomo kiedy dokładnie została zbudowana, ale na pewno było to przed pierwszą wojną światową. Początkowo była to grupa wolno stojących rzeźb przedstawiających modlącego się Jezusa, anioła                              z kielichem i śpiewających apostołów: Św. Piotra , Jana             i Jakuba. Później dobudowano okazałą kaplicę, która ochroniła rzeźby od czynników atmosferycznych . Na sklepieniu kaplicy namalowany jest krajobraz Palestyny               z palmami, zabudowaniami Jerozolimy  i podążającą do miasta grupę ludzi z zamiarem pojmania Jezusa. Boczne ściany były kiedyś otwarte , a dziś są zabudowane. Na sklepieniu Paweł Sawa namalował rozgwieżdżone nocne niebo.</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High Tower Text" pitchFamily="18" charset="0"/>
              </a:rPr>
              <a:t>KAPLICA ŚW. ANTONIEGO</a:t>
            </a:r>
            <a:endParaRPr lang="pl-PL" dirty="0"/>
          </a:p>
        </p:txBody>
      </p:sp>
      <p:pic>
        <p:nvPicPr>
          <p:cNvPr id="6" name="Symbol zastępczy zawartości 5" descr="untitled.jpg"/>
          <p:cNvPicPr>
            <a:picLocks noGrp="1" noChangeAspect="1"/>
          </p:cNvPicPr>
          <p:nvPr>
            <p:ph idx="1"/>
          </p:nvPr>
        </p:nvPicPr>
        <p:blipFill>
          <a:blip r:embed="rId2" cstate="print"/>
          <a:stretch>
            <a:fillRect/>
          </a:stretch>
        </p:blipFill>
        <p:spPr>
          <a:xfrm>
            <a:off x="1785918" y="1785926"/>
            <a:ext cx="5525047" cy="41437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High Tower Text" pitchFamily="18" charset="0"/>
              </a:rPr>
              <a:t>KAPLICA ŚW. ANTONIEGO</a:t>
            </a:r>
            <a:endParaRPr lang="pl-PL" dirty="0">
              <a:latin typeface="High Tower Text" pitchFamily="18" charset="0"/>
            </a:endParaRPr>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pl-PL" dirty="0" smtClean="0"/>
              <a:t>Kaplica św. Antoniego w Lipach przy drodze do sanktuarium  św. Józefa w Prudniku Lesie. Kaplica została zbudowana przez członków rodziny </a:t>
            </a:r>
            <a:r>
              <a:rPr lang="pl-PL" dirty="0" err="1" smtClean="0"/>
              <a:t>Fipper</a:t>
            </a:r>
            <a:r>
              <a:rPr lang="pl-PL" dirty="0" smtClean="0"/>
              <a:t>. Jest to jeden             z najładniejszych obiektów w Górach Opawskich. Barokowa kapliczka zbudowana została ok. 1750 r. Odznacza się klasycznym wolutowym szczytem, ozdobiona jest pilastrami. Ściany są wypukło-wklęsłe, sklepienie kapliczki kopułowe, wejście i okna zamknięte półkoliście z kluczami. Szczyt wydzielony jest  wydatnym gzymsem z zadaszeniami. Dach siodłowy kryty dachówką. We wnęce szczytu znajdował się kiedyś obraz                               św. Antoniego, który został skradziony po wojnie. Wewnątrz przez wiele lat znajdował się obraz Matki Boskiej. Dziś wnękę zdobi ludowy kogut, w środku zaś znajduje się współczesny obraz św. Antoniego.</a:t>
            </a:r>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a:bodyPr>
          <a:lstStyle/>
          <a:p>
            <a:r>
              <a:rPr lang="pl-PL" sz="3600" dirty="0" smtClean="0">
                <a:latin typeface="High Tower Text" pitchFamily="18" charset="0"/>
              </a:rPr>
              <a:t>KPLICZKA JEZUSA FRASOBLIWEGO</a:t>
            </a:r>
            <a:endParaRPr lang="pl-PL" sz="3600" dirty="0"/>
          </a:p>
        </p:txBody>
      </p:sp>
      <p:pic>
        <p:nvPicPr>
          <p:cNvPr id="6" name="Symbol zastępczy zawartości 5" descr="2265286.jpg"/>
          <p:cNvPicPr>
            <a:picLocks noGrp="1" noChangeAspect="1"/>
          </p:cNvPicPr>
          <p:nvPr>
            <p:ph idx="1"/>
          </p:nvPr>
        </p:nvPicPr>
        <p:blipFill>
          <a:blip r:embed="rId2" cstate="print"/>
          <a:stretch>
            <a:fillRect/>
          </a:stretch>
        </p:blipFill>
        <p:spPr>
          <a:xfrm>
            <a:off x="3105841" y="1600200"/>
            <a:ext cx="2932318" cy="4708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8929718" cy="1143000"/>
          </a:xfrm>
        </p:spPr>
        <p:txBody>
          <a:bodyPr>
            <a:noAutofit/>
          </a:bodyPr>
          <a:lstStyle/>
          <a:p>
            <a:r>
              <a:rPr lang="pl-PL" sz="3600" dirty="0" smtClean="0">
                <a:latin typeface="High Tower Text" pitchFamily="18" charset="0"/>
              </a:rPr>
              <a:t>KPLICZKA JEZUSA FRASOBLIWEGO</a:t>
            </a:r>
            <a:endParaRPr lang="pl-PL" sz="3600" dirty="0">
              <a:latin typeface="High Tower Text" pitchFamily="18" charset="0"/>
            </a:endParaRPr>
          </a:p>
        </p:txBody>
      </p:sp>
      <p:sp>
        <p:nvSpPr>
          <p:cNvPr id="3" name="Symbol zastępczy zawartości 2"/>
          <p:cNvSpPr>
            <a:spLocks noGrp="1"/>
          </p:cNvSpPr>
          <p:nvPr>
            <p:ph idx="1"/>
          </p:nvPr>
        </p:nvSpPr>
        <p:spPr/>
        <p:txBody>
          <a:bodyPr>
            <a:normAutofit lnSpcReduction="10000"/>
          </a:bodyPr>
          <a:lstStyle/>
          <a:p>
            <a:pPr algn="just">
              <a:buNone/>
            </a:pPr>
            <a:r>
              <a:rPr lang="pl-PL" dirty="0" smtClean="0">
                <a:latin typeface="High Tower Text" pitchFamily="18" charset="0"/>
              </a:rPr>
              <a:t>Kapliczka została postawiona w 2006 r. na terenie Klasztoru Ojców Franciszkanów w Prudniku Lesie. Kapliczka z rzeźba Chrystusa Frasobliwego jest najbardziej popularna w polskiej sztuce ludowej szczególnie w rzeźbie.</a:t>
            </a:r>
          </a:p>
          <a:p>
            <a:pPr marL="177800" indent="-41275" algn="just">
              <a:buNone/>
              <a:tabLst>
                <a:tab pos="95250" algn="l"/>
              </a:tabLst>
            </a:pPr>
            <a:r>
              <a:rPr lang="pl-PL" dirty="0" smtClean="0">
                <a:latin typeface="High Tower Text" pitchFamily="18" charset="0"/>
              </a:rPr>
              <a:t>Poświęcenie kapliczki odbyło się 3 października w wigilię uroczystości św. Franciszka. Figurka Chrystusa Frasobliwego  z nowej kapliczki , kopia rzeźby sprzed kolegiaty w Limanowej wita wszystkich przybywających do franciszkańskiego sanktuarium.</a:t>
            </a:r>
            <a:endParaRPr lang="pl-PL" dirty="0">
              <a:latin typeface="High Tower Tex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Źródło:</a:t>
            </a:r>
            <a:endParaRPr lang="pl-PL" dirty="0"/>
          </a:p>
        </p:txBody>
      </p:sp>
      <p:sp>
        <p:nvSpPr>
          <p:cNvPr id="3" name="Symbol zastępczy zawartości 2"/>
          <p:cNvSpPr>
            <a:spLocks noGrp="1"/>
          </p:cNvSpPr>
          <p:nvPr>
            <p:ph idx="1"/>
          </p:nvPr>
        </p:nvSpPr>
        <p:spPr/>
        <p:txBody>
          <a:bodyPr>
            <a:normAutofit/>
          </a:bodyPr>
          <a:lstStyle/>
          <a:p>
            <a:r>
              <a:rPr lang="pl-PL" sz="3200" dirty="0" smtClean="0"/>
              <a:t>Książka :Góry Opawskie-Przydrożne kapliczki, krzyże i figury-Prudnik 2009</a:t>
            </a:r>
            <a:endParaRPr lang="pl-PL"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High Tower Text" pitchFamily="18" charset="0"/>
              </a:rPr>
              <a:t>KAPLICZKA PRZY UL. MŁYŃSKIEJ</a:t>
            </a:r>
            <a:endParaRPr lang="pl-PL" dirty="0">
              <a:latin typeface="High Tower Text" pitchFamily="18" charset="0"/>
            </a:endParaRPr>
          </a:p>
        </p:txBody>
      </p:sp>
      <p:sp>
        <p:nvSpPr>
          <p:cNvPr id="3" name="Symbol zastępczy zawartości 2"/>
          <p:cNvSpPr>
            <a:spLocks noGrp="1"/>
          </p:cNvSpPr>
          <p:nvPr>
            <p:ph sz="half" idx="1"/>
          </p:nvPr>
        </p:nvSpPr>
        <p:spPr>
          <a:xfrm>
            <a:off x="0" y="2357431"/>
            <a:ext cx="4929190" cy="3071834"/>
          </a:xfrm>
        </p:spPr>
        <p:txBody>
          <a:bodyPr/>
          <a:lstStyle/>
          <a:p>
            <a:pPr algn="ctr">
              <a:buNone/>
            </a:pPr>
            <a:r>
              <a:rPr lang="pl-PL" dirty="0" smtClean="0">
                <a:effectLst>
                  <a:outerShdw blurRad="38100" dist="38100" dir="2700000" algn="tl">
                    <a:srgbClr val="000000">
                      <a:alpha val="43137"/>
                    </a:srgbClr>
                  </a:outerShdw>
                </a:effectLst>
                <a:latin typeface="High Tower Text" pitchFamily="18" charset="0"/>
              </a:rPr>
              <a:t>     Neobarokowa kapliczka                z 1864 roku. </a:t>
            </a:r>
          </a:p>
          <a:p>
            <a:pPr algn="ctr">
              <a:buNone/>
            </a:pPr>
            <a:r>
              <a:rPr lang="pl-PL" dirty="0" smtClean="0">
                <a:effectLst>
                  <a:outerShdw blurRad="38100" dist="38100" dir="2700000" algn="tl">
                    <a:srgbClr val="000000">
                      <a:alpha val="43137"/>
                    </a:srgbClr>
                  </a:outerShdw>
                </a:effectLst>
                <a:latin typeface="High Tower Text" pitchFamily="18" charset="0"/>
              </a:rPr>
              <a:t>     Pięknie wkomponowana wśród drzew. Rokrocznie prowadzi tędy trasa procesji Bożego Ciała</a:t>
            </a:r>
            <a:r>
              <a:rPr lang="pl-PL" dirty="0" smtClean="0">
                <a:latin typeface="High Tower Text" pitchFamily="18" charset="0"/>
              </a:rPr>
              <a:t>.</a:t>
            </a:r>
            <a:endParaRPr lang="pl-PL" dirty="0">
              <a:latin typeface="High Tower Text" pitchFamily="18" charset="0"/>
            </a:endParaRPr>
          </a:p>
        </p:txBody>
      </p:sp>
      <p:pic>
        <p:nvPicPr>
          <p:cNvPr id="6" name="Symbol zastępczy zawartości 5" descr="Zdjęcie216.jpg"/>
          <p:cNvPicPr>
            <a:picLocks noGrp="1" noChangeAspect="1"/>
          </p:cNvPicPr>
          <p:nvPr>
            <p:ph sz="half" idx="2"/>
          </p:nvPr>
        </p:nvPicPr>
        <p:blipFill>
          <a:blip r:embed="rId2" cstate="print"/>
          <a:stretch>
            <a:fillRect/>
          </a:stretch>
        </p:blipFill>
        <p:spPr>
          <a:xfrm>
            <a:off x="4969758" y="1857375"/>
            <a:ext cx="3847922" cy="42687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62500" lnSpcReduction="20000"/>
          </a:bodyPr>
          <a:lstStyle/>
          <a:p>
            <a:pPr>
              <a:buNone/>
            </a:pPr>
            <a:endParaRPr lang="pl-PL" sz="3600" dirty="0" smtClean="0"/>
          </a:p>
          <a:p>
            <a:pPr>
              <a:buNone/>
            </a:pPr>
            <a:endParaRPr lang="pl-PL" sz="3600" dirty="0" smtClean="0"/>
          </a:p>
          <a:p>
            <a:pPr>
              <a:buNone/>
            </a:pPr>
            <a:endParaRPr lang="pl-PL" sz="3600" dirty="0" smtClean="0"/>
          </a:p>
          <a:p>
            <a:pPr>
              <a:buNone/>
            </a:pPr>
            <a:endParaRPr lang="pl-PL" sz="3600" dirty="0" smtClean="0"/>
          </a:p>
          <a:p>
            <a:pPr algn="ctr">
              <a:buNone/>
            </a:pPr>
            <a:r>
              <a:rPr lang="pl-PL" sz="5700" dirty="0" smtClean="0"/>
              <a:t>Dziękujemy za obejrzenie prezentacji</a:t>
            </a:r>
          </a:p>
          <a:p>
            <a:endParaRPr lang="pl-PL" dirty="0" smtClean="0"/>
          </a:p>
          <a:p>
            <a:endParaRPr lang="pl-PL" dirty="0" smtClean="0"/>
          </a:p>
          <a:p>
            <a:endParaRPr lang="pl-PL" dirty="0" smtClean="0"/>
          </a:p>
          <a:p>
            <a:endParaRPr lang="pl-PL" dirty="0" smtClean="0"/>
          </a:p>
          <a:p>
            <a:endParaRPr lang="pl-PL" dirty="0" smtClean="0"/>
          </a:p>
          <a:p>
            <a:endParaRPr lang="pl-PL" dirty="0" smtClean="0"/>
          </a:p>
          <a:p>
            <a:pPr algn="r">
              <a:buNone/>
            </a:pPr>
            <a:r>
              <a:rPr lang="pl-PL" sz="4500" dirty="0" smtClean="0"/>
              <a:t>Uczniowie realizujący projekt</a:t>
            </a:r>
            <a:endParaRPr lang="pl-PL" sz="4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High Tower Text" pitchFamily="18" charset="0"/>
              </a:rPr>
              <a:t>KAPLICZKA PRZY                               UL. M.KONOPNICKIEJ</a:t>
            </a:r>
            <a:endParaRPr lang="pl-PL" dirty="0">
              <a:latin typeface="High Tower Text" pitchFamily="18" charset="0"/>
            </a:endParaRPr>
          </a:p>
        </p:txBody>
      </p:sp>
      <p:sp>
        <p:nvSpPr>
          <p:cNvPr id="3" name="Symbol zastępczy zawartości 2"/>
          <p:cNvSpPr>
            <a:spLocks noGrp="1"/>
          </p:cNvSpPr>
          <p:nvPr>
            <p:ph sz="half" idx="1"/>
          </p:nvPr>
        </p:nvSpPr>
        <p:spPr>
          <a:xfrm>
            <a:off x="214282" y="1785926"/>
            <a:ext cx="4071966" cy="4857784"/>
          </a:xfrm>
        </p:spPr>
        <p:txBody>
          <a:bodyPr>
            <a:normAutofit fontScale="77500" lnSpcReduction="20000"/>
          </a:bodyPr>
          <a:lstStyle/>
          <a:p>
            <a:pPr algn="ctr">
              <a:buNone/>
            </a:pPr>
            <a:r>
              <a:rPr lang="pl-PL" dirty="0" smtClean="0"/>
              <a:t>     </a:t>
            </a:r>
            <a:r>
              <a:rPr lang="pl-PL" sz="2800" dirty="0" smtClean="0">
                <a:effectLst>
                  <a:outerShdw blurRad="38100" dist="38100" dir="2700000" algn="tl">
                    <a:srgbClr val="000000">
                      <a:alpha val="43137"/>
                    </a:srgbClr>
                  </a:outerShdw>
                </a:effectLst>
                <a:latin typeface="High Tower Text" pitchFamily="18" charset="0"/>
              </a:rPr>
              <a:t>Kapliczka znajduje się przy mostku prowadzącym przez rzekę Prudnik                                 w kierunku  ul. Wiejskiej. Obok rosną stare lipy. Kapliczka posiada cechy rokoka  w postaci niewielkiej wnęki zamkniętej pilastrami             z ozdobnym szczytem. Kapliczka odnowiona została w 1865 r. Poświęcona jest Matce Boskiej Bolesnej. Fundatorem kapliczki była rodzina </a:t>
            </a:r>
            <a:r>
              <a:rPr lang="pl-PL" sz="2800" dirty="0" err="1" smtClean="0">
                <a:effectLst>
                  <a:outerShdw blurRad="38100" dist="38100" dir="2700000" algn="tl">
                    <a:srgbClr val="000000">
                      <a:alpha val="43137"/>
                    </a:srgbClr>
                  </a:outerShdw>
                </a:effectLst>
                <a:latin typeface="High Tower Text" pitchFamily="18" charset="0"/>
              </a:rPr>
              <a:t>Habel</a:t>
            </a:r>
            <a:r>
              <a:rPr lang="pl-PL" sz="2800" dirty="0" smtClean="0">
                <a:effectLst>
                  <a:outerShdw blurRad="38100" dist="38100" dir="2700000" algn="tl">
                    <a:srgbClr val="000000">
                      <a:alpha val="43137"/>
                    </a:srgbClr>
                  </a:outerShdw>
                </a:effectLst>
                <a:latin typeface="High Tower Text" pitchFamily="18" charset="0"/>
              </a:rPr>
              <a:t>.</a:t>
            </a:r>
            <a:endParaRPr lang="pl-PL" sz="2800" dirty="0">
              <a:effectLst>
                <a:outerShdw blurRad="38100" dist="38100" dir="2700000" algn="tl">
                  <a:srgbClr val="000000">
                    <a:alpha val="43137"/>
                  </a:srgbClr>
                </a:outerShdw>
              </a:effectLst>
              <a:latin typeface="High Tower Text" pitchFamily="18" charset="0"/>
            </a:endParaRPr>
          </a:p>
        </p:txBody>
      </p:sp>
      <p:pic>
        <p:nvPicPr>
          <p:cNvPr id="5" name="Symbol zastępczy zawartości 4" descr="Zdjęcie219.jpg"/>
          <p:cNvPicPr>
            <a:picLocks noGrp="1" noChangeAspect="1"/>
          </p:cNvPicPr>
          <p:nvPr>
            <p:ph sz="half" idx="2"/>
          </p:nvPr>
        </p:nvPicPr>
        <p:blipFill>
          <a:blip r:embed="rId2" cstate="print"/>
          <a:stretch>
            <a:fillRect/>
          </a:stretch>
        </p:blipFill>
        <p:spPr>
          <a:xfrm>
            <a:off x="5060871" y="1600200"/>
            <a:ext cx="321325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dirty="0" smtClean="0">
                <a:latin typeface="High Tower Text" pitchFamily="18" charset="0"/>
              </a:rPr>
              <a:t>KAPLICA CIERNIEM KORONOWANA</a:t>
            </a:r>
            <a:endParaRPr lang="pl-PL" sz="4000" dirty="0">
              <a:latin typeface="High Tower Text" pitchFamily="18" charset="0"/>
            </a:endParaRPr>
          </a:p>
        </p:txBody>
      </p:sp>
      <p:sp>
        <p:nvSpPr>
          <p:cNvPr id="5" name="Symbol zastępczy zawartości 4"/>
          <p:cNvSpPr>
            <a:spLocks noGrp="1"/>
          </p:cNvSpPr>
          <p:nvPr>
            <p:ph idx="1"/>
          </p:nvPr>
        </p:nvSpPr>
        <p:spPr>
          <a:xfrm>
            <a:off x="457200" y="1600200"/>
            <a:ext cx="7972452" cy="4709160"/>
          </a:xfrm>
        </p:spPr>
        <p:txBody>
          <a:bodyPr>
            <a:normAutofit fontScale="85000" lnSpcReduction="10000"/>
          </a:bodyPr>
          <a:lstStyle/>
          <a:p>
            <a:pPr algn="just">
              <a:buNone/>
            </a:pPr>
            <a:r>
              <a:rPr lang="pl-PL" dirty="0" smtClean="0">
                <a:latin typeface="High Tower Text" pitchFamily="18" charset="0"/>
              </a:rPr>
              <a:t>      </a:t>
            </a:r>
            <a:r>
              <a:rPr lang="pl-PL" dirty="0" smtClean="0">
                <a:effectLst>
                  <a:outerShdw blurRad="38100" dist="38100" dir="2700000" algn="tl">
                    <a:srgbClr val="000000">
                      <a:alpha val="43137"/>
                    </a:srgbClr>
                  </a:outerShdw>
                </a:effectLst>
                <a:latin typeface="High Tower Text" pitchFamily="18" charset="0"/>
              </a:rPr>
              <a:t>Kaplica ta znajduje się przy ul. </a:t>
            </a:r>
            <a:r>
              <a:rPr lang="pl-PL" dirty="0" err="1" smtClean="0">
                <a:effectLst>
                  <a:outerShdw blurRad="38100" dist="38100" dir="2700000" algn="tl">
                    <a:srgbClr val="000000">
                      <a:alpha val="43137"/>
                    </a:srgbClr>
                  </a:outerShdw>
                </a:effectLst>
                <a:latin typeface="High Tower Text" pitchFamily="18" charset="0"/>
              </a:rPr>
              <a:t>Jesionkowej</a:t>
            </a:r>
            <a:r>
              <a:rPr lang="pl-PL" dirty="0" smtClean="0">
                <a:effectLst>
                  <a:outerShdw blurRad="38100" dist="38100" dir="2700000" algn="tl">
                    <a:srgbClr val="000000">
                      <a:alpha val="43137"/>
                    </a:srgbClr>
                  </a:outerShdw>
                </a:effectLst>
                <a:latin typeface="High Tower Text" pitchFamily="18" charset="0"/>
              </a:rPr>
              <a:t> (skrzyżowanie z ul. Wiejską). Zwana była przed wojną Oliwną. Stoi obok </a:t>
            </a:r>
            <a:r>
              <a:rPr lang="pl-PL" dirty="0" err="1" smtClean="0">
                <a:effectLst>
                  <a:outerShdw blurRad="38100" dist="38100" dir="2700000" algn="tl">
                    <a:srgbClr val="000000">
                      <a:alpha val="43137"/>
                    </a:srgbClr>
                  </a:outerShdw>
                </a:effectLst>
                <a:latin typeface="High Tower Text" pitchFamily="18" charset="0"/>
              </a:rPr>
              <a:t>Stadiny</a:t>
            </a:r>
            <a:r>
              <a:rPr lang="pl-PL" dirty="0" smtClean="0">
                <a:effectLst>
                  <a:outerShdw blurRad="38100" dist="38100" dir="2700000" algn="tl">
                    <a:srgbClr val="000000">
                      <a:alpha val="43137"/>
                    </a:srgbClr>
                  </a:outerShdw>
                </a:effectLst>
                <a:latin typeface="High Tower Text" pitchFamily="18" charset="0"/>
              </a:rPr>
              <a:t> Koni. Jest to klasyczna budowla z trójkątnym szczytem. Otoczona jest wysokim żywopłotem. Pochodzi z roku 1872, jednak związana jest z nią  jeszcze starsza legenda, mówiąca                o rycerzach, rozbójnikach , którzy mieli ukryć pod fundamentami kaplicy skarby. Kaplica ta należała do rodziny </a:t>
            </a:r>
            <a:r>
              <a:rPr lang="pl-PL" dirty="0" err="1" smtClean="0">
                <a:effectLst>
                  <a:outerShdw blurRad="38100" dist="38100" dir="2700000" algn="tl">
                    <a:srgbClr val="000000">
                      <a:alpha val="43137"/>
                    </a:srgbClr>
                  </a:outerShdw>
                </a:effectLst>
                <a:latin typeface="High Tower Text" pitchFamily="18" charset="0"/>
              </a:rPr>
              <a:t>Habel</a:t>
            </a:r>
            <a:r>
              <a:rPr lang="pl-PL" dirty="0" smtClean="0">
                <a:effectLst>
                  <a:outerShdw blurRad="38100" dist="38100" dir="2700000" algn="tl">
                    <a:srgbClr val="000000">
                      <a:alpha val="43137"/>
                    </a:srgbClr>
                  </a:outerShdw>
                </a:effectLst>
                <a:latin typeface="High Tower Text" pitchFamily="18" charset="0"/>
              </a:rPr>
              <a:t>. Podczas budowy kaplicy w 1872 r., przy kopaniu fundamentów odkryto stare mury. Kapliczka była drogowskazem i miejscem nabożeństw dla kupców  i furmanów. Po wojnie został wydrążony korytarz głęboko pod fundamenty kaplicy po to , aby wyjaśnić tajemnicę skarbu , ale nic tam nie znaleziono</a:t>
            </a:r>
            <a:r>
              <a:rPr lang="pl-PL" dirty="0" smtClean="0">
                <a:effectLst>
                  <a:outerShdw blurRad="38100" dist="38100" dir="2700000" algn="tl">
                    <a:srgbClr val="000000">
                      <a:alpha val="43137"/>
                    </a:srgbClr>
                  </a:outerShdw>
                </a:effectLst>
              </a:rPr>
              <a:t>.</a:t>
            </a:r>
            <a:endParaRPr lang="pl-PL"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High Tower Text" pitchFamily="18" charset="0"/>
              </a:rPr>
              <a:t>KAPLICA PRZY UL. WIEJSKIEJ</a:t>
            </a:r>
            <a:endParaRPr lang="pl-PL" dirty="0"/>
          </a:p>
        </p:txBody>
      </p:sp>
      <p:pic>
        <p:nvPicPr>
          <p:cNvPr id="6" name="Symbol zastępczy zawartości 5" descr="Zdjęcie225.jpg"/>
          <p:cNvPicPr>
            <a:picLocks noGrp="1" noChangeAspect="1"/>
          </p:cNvPicPr>
          <p:nvPr>
            <p:ph sz="half" idx="2"/>
          </p:nvPr>
        </p:nvPicPr>
        <p:blipFill>
          <a:blip r:embed="rId2" cstate="print"/>
          <a:stretch>
            <a:fillRect/>
          </a:stretch>
        </p:blipFill>
        <p:spPr>
          <a:xfrm>
            <a:off x="2643174" y="1714488"/>
            <a:ext cx="3798841"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latin typeface="High Tower Text" pitchFamily="18" charset="0"/>
              </a:rPr>
              <a:t>KAPLICA PRZY UL. WIEJSKIEJ</a:t>
            </a:r>
            <a:endParaRPr lang="pl-PL" dirty="0"/>
          </a:p>
        </p:txBody>
      </p:sp>
      <p:pic>
        <p:nvPicPr>
          <p:cNvPr id="11" name="Symbol zastępczy zawartości 10" descr="scan0002.jpg"/>
          <p:cNvPicPr>
            <a:picLocks noGrp="1" noChangeAspect="1"/>
          </p:cNvPicPr>
          <p:nvPr>
            <p:ph idx="1"/>
          </p:nvPr>
        </p:nvPicPr>
        <p:blipFill>
          <a:blip r:embed="rId2" cstate="print"/>
          <a:stretch>
            <a:fillRect/>
          </a:stretch>
        </p:blipFill>
        <p:spPr>
          <a:xfrm>
            <a:off x="1714480" y="1643050"/>
            <a:ext cx="6064100" cy="46505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High Tower Text" pitchFamily="18" charset="0"/>
              </a:rPr>
              <a:t>KAPLICA PRZY UL. WIEJSKIEJ</a:t>
            </a:r>
            <a:endParaRPr lang="pl-PL" dirty="0">
              <a:latin typeface="High Tower Text" pitchFamily="18" charset="0"/>
            </a:endParaRPr>
          </a:p>
        </p:txBody>
      </p:sp>
      <p:sp>
        <p:nvSpPr>
          <p:cNvPr id="5" name="Symbol zastępczy zawartości 4"/>
          <p:cNvSpPr>
            <a:spLocks noGrp="1"/>
          </p:cNvSpPr>
          <p:nvPr>
            <p:ph idx="1"/>
          </p:nvPr>
        </p:nvSpPr>
        <p:spPr>
          <a:xfrm>
            <a:off x="457200" y="1214422"/>
            <a:ext cx="4543428" cy="5094938"/>
          </a:xfrm>
        </p:spPr>
        <p:txBody>
          <a:bodyPr>
            <a:normAutofit fontScale="77500" lnSpcReduction="20000"/>
          </a:bodyPr>
          <a:lstStyle/>
          <a:p>
            <a:pPr marL="177800" indent="-41275">
              <a:buNone/>
              <a:tabLst>
                <a:tab pos="177800" algn="l"/>
              </a:tabLst>
            </a:pPr>
            <a:r>
              <a:rPr lang="pl-PL" dirty="0" smtClean="0">
                <a:effectLst>
                  <a:outerShdw blurRad="38100" dist="38100" dir="2700000" algn="tl">
                    <a:srgbClr val="000000">
                      <a:alpha val="43137"/>
                    </a:srgbClr>
                  </a:outerShdw>
                </a:effectLst>
              </a:rPr>
              <a:t>    </a:t>
            </a:r>
            <a:r>
              <a:rPr lang="pl-PL" dirty="0" smtClean="0">
                <a:effectLst>
                  <a:outerShdw blurRad="38100" dist="38100" dir="2700000" algn="tl">
                    <a:srgbClr val="000000">
                      <a:alpha val="43137"/>
                    </a:srgbClr>
                  </a:outerShdw>
                </a:effectLst>
                <a:latin typeface="High Tower Text" pitchFamily="18" charset="0"/>
              </a:rPr>
              <a:t>Przy ulicy Wiejskiej spotykamy jeszcze jedną neogotycką kaplicę. Jest to kaplica poświęcona Matce Bożej. Jej charakterystycznym elementem są wieńczące elewację kwiatony. Przy kaplicy gromadzili się zwykle pątnicy udający się    pielgrzymką do sanktuarium Matki Boskiej            w Głogówku. Według anonimowego autora wspomnień kaplica zburzona została w 1945 r.                       W 2006 r. kapliczka została po raz kolejny wyremontowana, przez właściciela terenu na którym się znajduje.</a:t>
            </a:r>
            <a:endParaRPr lang="pl-PL" dirty="0">
              <a:effectLst>
                <a:outerShdw blurRad="38100" dist="38100" dir="2700000" algn="tl">
                  <a:srgbClr val="000000">
                    <a:alpha val="43137"/>
                  </a:srgbClr>
                </a:outerShdw>
              </a:effectLst>
              <a:latin typeface="High Tower Text" pitchFamily="18" charset="0"/>
            </a:endParaRPr>
          </a:p>
        </p:txBody>
      </p:sp>
      <p:pic>
        <p:nvPicPr>
          <p:cNvPr id="6" name="Obraz 5" descr="Zdjęcie217.jpg"/>
          <p:cNvPicPr>
            <a:picLocks noChangeAspect="1"/>
          </p:cNvPicPr>
          <p:nvPr/>
        </p:nvPicPr>
        <p:blipFill>
          <a:blip r:embed="rId2" cstate="print"/>
          <a:stretch>
            <a:fillRect/>
          </a:stretch>
        </p:blipFill>
        <p:spPr>
          <a:xfrm>
            <a:off x="5500694" y="1571612"/>
            <a:ext cx="2701236" cy="48357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428604"/>
            <a:ext cx="8229600" cy="1143000"/>
          </a:xfrm>
        </p:spPr>
        <p:txBody>
          <a:bodyPr>
            <a:normAutofit fontScale="90000"/>
          </a:bodyPr>
          <a:lstStyle/>
          <a:p>
            <a:r>
              <a:rPr lang="pl-PL" dirty="0" smtClean="0">
                <a:latin typeface="High Tower Text" pitchFamily="18" charset="0"/>
              </a:rPr>
              <a:t>KAPLICZKA PRZY UL. MORCINKA</a:t>
            </a:r>
            <a:endParaRPr lang="pl-PL" dirty="0">
              <a:latin typeface="High Tower Text" pitchFamily="18" charset="0"/>
            </a:endParaRPr>
          </a:p>
        </p:txBody>
      </p:sp>
      <p:sp>
        <p:nvSpPr>
          <p:cNvPr id="3" name="Symbol zastępczy zawartości 2"/>
          <p:cNvSpPr>
            <a:spLocks noGrp="1"/>
          </p:cNvSpPr>
          <p:nvPr>
            <p:ph sz="half" idx="1"/>
          </p:nvPr>
        </p:nvSpPr>
        <p:spPr>
          <a:xfrm>
            <a:off x="457200" y="1600200"/>
            <a:ext cx="3971924" cy="4525963"/>
          </a:xfrm>
        </p:spPr>
        <p:txBody>
          <a:bodyPr>
            <a:normAutofit/>
          </a:bodyPr>
          <a:lstStyle/>
          <a:p>
            <a:pPr marL="177800" indent="-82550" algn="ctr">
              <a:buNone/>
            </a:pPr>
            <a:r>
              <a:rPr lang="pl-PL" sz="2400" dirty="0" smtClean="0">
                <a:effectLst>
                  <a:outerShdw blurRad="38100" dist="38100" dir="2700000" algn="tl">
                    <a:srgbClr val="000000">
                      <a:alpha val="43137"/>
                    </a:srgbClr>
                  </a:outerShdw>
                </a:effectLst>
                <a:latin typeface="High Tower Text" pitchFamily="18" charset="0"/>
              </a:rPr>
              <a:t> Jedna z bardziej zaskakujących kapliczek znajduje się w ogrodzie domu stojącego przy                ul. Morcinka. Zainteresowanie wzbudza  odmienna forma ze stożkowym daszkiem                      i okienkami oraz płaskorzeźby                                w dolnej części kapliczki</a:t>
            </a:r>
            <a:r>
              <a:rPr lang="pl-PL" sz="2400" dirty="0" smtClean="0"/>
              <a:t>.</a:t>
            </a:r>
            <a:endParaRPr lang="pl-PL" sz="2400" dirty="0"/>
          </a:p>
        </p:txBody>
      </p:sp>
      <p:pic>
        <p:nvPicPr>
          <p:cNvPr id="5" name="Symbol zastępczy zawartości 4" descr="scan0003.jpg"/>
          <p:cNvPicPr>
            <a:picLocks noGrp="1" noChangeAspect="1"/>
          </p:cNvPicPr>
          <p:nvPr>
            <p:ph sz="half" idx="2"/>
          </p:nvPr>
        </p:nvPicPr>
        <p:blipFill>
          <a:blip r:embed="rId2" cstate="print"/>
          <a:stretch>
            <a:fillRect/>
          </a:stretch>
        </p:blipFill>
        <p:spPr>
          <a:xfrm>
            <a:off x="5572132" y="1500174"/>
            <a:ext cx="2387372" cy="46159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High Tower Text" pitchFamily="18" charset="0"/>
              </a:rPr>
              <a:t>KAPLICA PRZY UL. KOLEJOWEJ</a:t>
            </a:r>
            <a:endParaRPr lang="pl-PL" dirty="0">
              <a:latin typeface="High Tower Text" pitchFamily="18" charset="0"/>
            </a:endParaRPr>
          </a:p>
        </p:txBody>
      </p:sp>
      <p:sp>
        <p:nvSpPr>
          <p:cNvPr id="3" name="Symbol zastępczy zawartości 2"/>
          <p:cNvSpPr>
            <a:spLocks noGrp="1"/>
          </p:cNvSpPr>
          <p:nvPr>
            <p:ph sz="half" idx="1"/>
          </p:nvPr>
        </p:nvSpPr>
        <p:spPr/>
        <p:txBody>
          <a:bodyPr/>
          <a:lstStyle/>
          <a:p>
            <a:pPr marL="95250" indent="41275" algn="ctr">
              <a:buNone/>
            </a:pPr>
            <a:r>
              <a:rPr lang="pl-PL" dirty="0" smtClean="0">
                <a:effectLst>
                  <a:outerShdw blurRad="38100" dist="38100" dir="2700000" algn="tl">
                    <a:srgbClr val="000000">
                      <a:alpha val="43137"/>
                    </a:srgbClr>
                  </a:outerShdw>
                </a:effectLst>
                <a:latin typeface="High Tower Text" pitchFamily="18" charset="0"/>
              </a:rPr>
              <a:t>Mała kapliczka na rzucie półkolistym z trójkątnym spłaszczonym przyczółkiem przedstawia                                 w półokrągłej wnęce kamienną rzeźbę- grupę Ukrzyżowania. Ufundowana została                    w 1831 r. przez Franciszka Schneidera.</a:t>
            </a:r>
            <a:endParaRPr lang="pl-PL" dirty="0">
              <a:effectLst>
                <a:outerShdw blurRad="38100" dist="38100" dir="2700000" algn="tl">
                  <a:srgbClr val="000000">
                    <a:alpha val="43137"/>
                  </a:srgbClr>
                </a:outerShdw>
              </a:effectLst>
              <a:latin typeface="High Tower Text" pitchFamily="18" charset="0"/>
            </a:endParaRPr>
          </a:p>
        </p:txBody>
      </p:sp>
      <p:pic>
        <p:nvPicPr>
          <p:cNvPr id="5" name="Symbol zastępczy zawartości 4" descr="Zdjęcie208.jpg"/>
          <p:cNvPicPr>
            <a:picLocks noGrp="1" noChangeAspect="1"/>
          </p:cNvPicPr>
          <p:nvPr>
            <p:ph sz="half" idx="2"/>
          </p:nvPr>
        </p:nvPicPr>
        <p:blipFill>
          <a:blip r:embed="rId2" cstate="print"/>
          <a:stretch>
            <a:fillRect/>
          </a:stretch>
        </p:blipFill>
        <p:spPr>
          <a:xfrm>
            <a:off x="4981313" y="1600200"/>
            <a:ext cx="3372373"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351</TotalTime>
  <Words>864</Words>
  <Application>Microsoft Office PowerPoint</Application>
  <PresentationFormat>Pokaz na ekranie (4:3)</PresentationFormat>
  <Paragraphs>46</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Wierzchołek</vt:lpstr>
      <vt:lpstr>KAPLICZKI ZIEMI PRUDNICKIEJ</vt:lpstr>
      <vt:lpstr>KAPLICZKA PRZY UL. MŁYŃSKIEJ</vt:lpstr>
      <vt:lpstr>KAPLICZKA PRZY                               UL. M.KONOPNICKIEJ</vt:lpstr>
      <vt:lpstr>KAPLICA CIERNIEM KORONOWANA</vt:lpstr>
      <vt:lpstr>KAPLICA PRZY UL. WIEJSKIEJ</vt:lpstr>
      <vt:lpstr>KAPLICA PRZY UL. WIEJSKIEJ</vt:lpstr>
      <vt:lpstr>KAPLICA PRZY UL. WIEJSKIEJ</vt:lpstr>
      <vt:lpstr>KAPLICZKA PRZY UL. MORCINKA</vt:lpstr>
      <vt:lpstr>KAPLICA PRZY UL. KOLEJOWEJ</vt:lpstr>
      <vt:lpstr>KAPLICA PRZY UL. KOLEJOWEJ            U ZBIEGU Z UL. NYSKĄ</vt:lpstr>
      <vt:lpstr>KAPLICA PRZY UL. NYSKIEJ</vt:lpstr>
      <vt:lpstr>KAPLICZKA PRZY                                UL. GIMNAZJALNEJ</vt:lpstr>
      <vt:lpstr>KAPLICA MODLITWY                                W OGRÓJCU</vt:lpstr>
      <vt:lpstr>KAPLICA MODLITWY                                W OGRÓJCU</vt:lpstr>
      <vt:lpstr>KAPLICA ŚW. ANTONIEGO</vt:lpstr>
      <vt:lpstr>KAPLICA ŚW. ANTONIEGO</vt:lpstr>
      <vt:lpstr>KPLICZKA JEZUSA FRASOBLIWEGO</vt:lpstr>
      <vt:lpstr>KPLICZKA JEZUSA FRASOBLIWEGO</vt:lpstr>
      <vt:lpstr>Źródło:</vt:lpstr>
      <vt:lpstr>Slajd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KAPLICZKI ZIEMI PRUDNICKIEJ</dc:title>
  <dc:creator>Gosia</dc:creator>
  <cp:lastModifiedBy>Gosia</cp:lastModifiedBy>
  <cp:revision>37</cp:revision>
  <dcterms:created xsi:type="dcterms:W3CDTF">2010-04-10T14:11:14Z</dcterms:created>
  <dcterms:modified xsi:type="dcterms:W3CDTF">2010-04-19T15:50:54Z</dcterms:modified>
</cp:coreProperties>
</file>